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60" r:id="rId3"/>
    <p:sldId id="262" r:id="rId4"/>
    <p:sldId id="282" r:id="rId5"/>
    <p:sldId id="269" r:id="rId6"/>
    <p:sldId id="259" r:id="rId7"/>
    <p:sldId id="263" r:id="rId8"/>
    <p:sldId id="264" r:id="rId9"/>
    <p:sldId id="261" r:id="rId10"/>
    <p:sldId id="265" r:id="rId11"/>
    <p:sldId id="266" r:id="rId12"/>
    <p:sldId id="270" r:id="rId13"/>
    <p:sldId id="268" r:id="rId14"/>
    <p:sldId id="283" r:id="rId15"/>
    <p:sldId id="271" r:id="rId16"/>
    <p:sldId id="272" r:id="rId17"/>
    <p:sldId id="273" r:id="rId18"/>
    <p:sldId id="274" r:id="rId19"/>
    <p:sldId id="267" r:id="rId20"/>
    <p:sldId id="276" r:id="rId21"/>
    <p:sldId id="278" r:id="rId22"/>
    <p:sldId id="275" r:id="rId23"/>
    <p:sldId id="280" r:id="rId24"/>
    <p:sldId id="279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4"/>
  </p:normalViewPr>
  <p:slideViewPr>
    <p:cSldViewPr snapToGrid="0" snapToObjects="1">
      <p:cViewPr varScale="1">
        <p:scale>
          <a:sx n="33" d="100"/>
          <a:sy n="33" d="100"/>
        </p:scale>
        <p:origin x="4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C6C9D-3B53-6B4C-AED0-B9A24E91C7BE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F03E7-AE79-6441-99A9-BC683C0E5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08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uFillTx/>
              </a:rPr>
              <a:t>CO2 greenhouse gas amounts in the atmosphere are likely higher today than ever before in the past 3 million years.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uFillTx/>
              </a:rPr>
              <a:t>Study shows the first computer simulation that fit ocean floor sediment data of climate evolution over this time</a:t>
            </a:r>
            <a:r>
              <a:rPr lang="en-US" baseline="0" dirty="0">
                <a:uFillTx/>
              </a:rPr>
              <a:t> period.</a:t>
            </a:r>
            <a:r>
              <a:rPr lang="en-US" dirty="0">
                <a:uFillTx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uFillTx/>
              </a:rPr>
              <a:t>The Ice age onset</a:t>
            </a:r>
            <a:r>
              <a:rPr lang="en-US" baseline="0" dirty="0">
                <a:uFillTx/>
              </a:rPr>
              <a:t> (</a:t>
            </a:r>
            <a:r>
              <a:rPr lang="en-US" dirty="0">
                <a:uFillTx/>
              </a:rPr>
              <a:t>the start of the glacial cycles from cold to warm and back) was mainly triggered by a decrease of CO2-levels. Today, we are fundamentally altering our planet with increases in CO2</a:t>
            </a:r>
            <a:r>
              <a:rPr lang="en-US" baseline="0" dirty="0">
                <a:uFillTx/>
              </a:rPr>
              <a:t> concentrations. </a:t>
            </a:r>
            <a:endParaRPr lang="en-US" dirty="0">
              <a:uFillTx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uFillTx/>
              </a:rPr>
              <a:t>If current climate policy inaction</a:t>
            </a:r>
            <a:r>
              <a:rPr lang="en-US" baseline="0" dirty="0">
                <a:uFillTx/>
              </a:rPr>
              <a:t> </a:t>
            </a:r>
            <a:r>
              <a:rPr lang="en-US" dirty="0">
                <a:uFillTx/>
              </a:rPr>
              <a:t>is continued, we would exceed the 2 degrees limit already in the next 50 years.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uFillTx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uFillTx/>
              </a:rPr>
              <a:t>Background</a:t>
            </a:r>
            <a:r>
              <a:rPr lang="en-US" baseline="0" dirty="0">
                <a:uFillTx/>
              </a:rPr>
              <a:t> info: </a:t>
            </a:r>
            <a:endParaRPr lang="en-US" dirty="0">
              <a:uFillTx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>
                <a:uFillTx/>
              </a:defRPr>
            </a:pPr>
            <a:r>
              <a:rPr lang="en-US" sz="1200" kern="1200" dirty="0"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</a:rPr>
              <a:t>Fig. 2. Transient modeling results. Results of model simulations driven by orbital forcing, optimal regolith removal scenario, and optimal volcanic outgassing scenario. (A) Benthic 18O compared to the stack of (3) (D) Atmospheric CO2 concentration com-pared to ice core data (solid line) and other proxies [circles: (16); squares: (18); *: (51); + and ×: (19); diamonds: (52); black box: (15); dotted lines: (17)] ). (F) Global annual surface air temperature compared to reconstructions (53). </a:t>
            </a:r>
            <a:endParaRPr lang="en-US" dirty="0">
              <a:uFillTx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uFillTx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uFillTx/>
              </a:rPr>
              <a:t>http://advances.sciencemag.org/content/advances/5/4/eaav7337.full.pdf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fld id="{F4949B81-13A2-46CD-8047-3B156417F0D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>
                  <a:uFillTx/>
                </a:defRPr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69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lang="de-DE" dirty="0" err="1">
                <a:uFillTx/>
              </a:rPr>
              <a:t>Highest</a:t>
            </a:r>
            <a:r>
              <a:rPr lang="de-DE" dirty="0">
                <a:uFillTx/>
              </a:rPr>
              <a:t> </a:t>
            </a:r>
            <a:r>
              <a:rPr lang="de-DE" dirty="0" err="1">
                <a:uFillTx/>
              </a:rPr>
              <a:t>temperature</a:t>
            </a:r>
            <a:r>
              <a:rPr lang="de-DE" dirty="0">
                <a:uFillTx/>
              </a:rPr>
              <a:t> </a:t>
            </a:r>
            <a:r>
              <a:rPr lang="de-DE" dirty="0" err="1">
                <a:uFillTx/>
              </a:rPr>
              <a:t>measured</a:t>
            </a:r>
            <a:r>
              <a:rPr lang="de-DE" dirty="0">
                <a:uFillTx/>
              </a:rPr>
              <a:t> in </a:t>
            </a:r>
            <a:r>
              <a:rPr lang="de-DE" dirty="0" err="1">
                <a:uFillTx/>
              </a:rPr>
              <a:t>Tarcoola</a:t>
            </a:r>
            <a:r>
              <a:rPr lang="de-DE" dirty="0">
                <a:uFillTx/>
              </a:rPr>
              <a:t>: 49,1 °C</a:t>
            </a:r>
          </a:p>
          <a:p>
            <a:endParaRPr lang="de-DE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fld id="{59300D95-B7E3-4B9F-B8A5-C4FF4B4C0721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>
                  <a:uFillTx/>
                </a:defRPr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63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uFillTx/>
              </a:rPr>
              <a:t>Transition </a:t>
            </a:r>
            <a:r>
              <a:rPr lang="de-DE" dirty="0" err="1">
                <a:uFillTx/>
              </a:rPr>
              <a:t>slide</a:t>
            </a:r>
            <a:r>
              <a:rPr lang="de-DE" dirty="0">
                <a:uFillTx/>
              </a:rPr>
              <a:t> </a:t>
            </a:r>
            <a:r>
              <a:rPr lang="de-DE" dirty="0" err="1">
                <a:uFillTx/>
              </a:rPr>
              <a:t>that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shows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tipping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elements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and</a:t>
            </a:r>
            <a:r>
              <a:rPr lang="de-DE" baseline="0" dirty="0">
                <a:uFillTx/>
              </a:rPr>
              <a:t> potential </a:t>
            </a:r>
            <a:r>
              <a:rPr lang="de-DE" baseline="0" dirty="0" err="1">
                <a:uFillTx/>
              </a:rPr>
              <a:t>cascades</a:t>
            </a:r>
            <a:r>
              <a:rPr lang="de-DE" baseline="0" dirty="0">
                <a:uFillTx/>
              </a:rPr>
              <a:t>. This </a:t>
            </a:r>
            <a:r>
              <a:rPr lang="de-DE" baseline="0" dirty="0" err="1">
                <a:uFillTx/>
              </a:rPr>
              <a:t>leads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to</a:t>
            </a:r>
            <a:r>
              <a:rPr lang="de-DE" baseline="0" dirty="0">
                <a:uFillTx/>
              </a:rPr>
              <a:t> a </a:t>
            </a:r>
            <a:r>
              <a:rPr lang="de-DE" baseline="0" dirty="0" err="1">
                <a:uFillTx/>
              </a:rPr>
              <a:t>video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illustrating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the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risk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of</a:t>
            </a:r>
            <a:r>
              <a:rPr lang="de-DE" baseline="0" dirty="0">
                <a:uFillTx/>
              </a:rPr>
              <a:t> </a:t>
            </a:r>
            <a:r>
              <a:rPr lang="de-DE" baseline="0" dirty="0" err="1">
                <a:uFillTx/>
              </a:rPr>
              <a:t>entering</a:t>
            </a:r>
            <a:r>
              <a:rPr lang="de-DE" baseline="0" dirty="0">
                <a:uFillTx/>
              </a:rPr>
              <a:t> a ‚</a:t>
            </a:r>
            <a:r>
              <a:rPr lang="de-DE" baseline="0" dirty="0" err="1">
                <a:uFillTx/>
              </a:rPr>
              <a:t>Hothouse</a:t>
            </a:r>
            <a:r>
              <a:rPr lang="de-DE" baseline="0" dirty="0">
                <a:uFillTx/>
              </a:rPr>
              <a:t> Earth‘ </a:t>
            </a:r>
            <a:r>
              <a:rPr lang="de-DE" baseline="0" dirty="0" err="1">
                <a:uFillTx/>
              </a:rPr>
              <a:t>trajectory</a:t>
            </a:r>
            <a:r>
              <a:rPr lang="de-DE" baseline="0" dirty="0">
                <a:uFillTx/>
              </a:rPr>
              <a:t>.</a:t>
            </a:r>
            <a:endParaRPr lang="de-DE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fld id="{F4949B81-13A2-46CD-8047-3B156417F0D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>
                  <a:uFillTx/>
                </a:defRPr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663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uFillTx/>
              </a:rPr>
              <a:t>Welcome to the Anthropocene Video </a:t>
            </a:r>
            <a:r>
              <a:rPr lang="mr-IN" dirty="0">
                <a:uFillTx/>
              </a:rPr>
              <a:t>–</a:t>
            </a:r>
            <a:r>
              <a:rPr lang="en-GB" dirty="0">
                <a:uFillTx/>
              </a:rPr>
              <a:t> auto transition to video</a:t>
            </a:r>
            <a:r>
              <a:rPr lang="en-GB" baseline="0" dirty="0">
                <a:uFillTx/>
              </a:rPr>
              <a:t> and then to next slide </a:t>
            </a:r>
            <a:r>
              <a:rPr lang="mr-IN" baseline="0" dirty="0">
                <a:uFillTx/>
              </a:rPr>
              <a:t>–</a:t>
            </a:r>
            <a:r>
              <a:rPr lang="en-GB" baseline="0" dirty="0">
                <a:uFillTx/>
              </a:rPr>
              <a:t>to this after the video. </a:t>
            </a:r>
            <a:endParaRPr lang="en-GB" dirty="0">
              <a:uFillTx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fld id="{87ABC030-E541-9E4E-9BE1-AE984AA9DBA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>
                  <a:uFillTx/>
                </a:defRPr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29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6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2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14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83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1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68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0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1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415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68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91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1754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9CFD4-5412-DB43-9CA3-2A79EA3C1C5F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9E8AD-BBD6-F34F-979E-28ABDF2BA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3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YHybn0QdY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 Climate Justice Perspective on the Climate Crisis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Vishwas</a:t>
            </a:r>
            <a:r>
              <a:rPr lang="en-US" dirty="0" smtClean="0"/>
              <a:t> </a:t>
            </a:r>
            <a:r>
              <a:rPr lang="en-US" dirty="0" err="1" smtClean="0"/>
              <a:t>Satgar</a:t>
            </a:r>
            <a:endParaRPr lang="en-US" dirty="0" smtClean="0"/>
          </a:p>
          <a:p>
            <a:r>
              <a:rPr lang="en-US" dirty="0" smtClean="0"/>
              <a:t>Wits Academic</a:t>
            </a:r>
          </a:p>
          <a:p>
            <a:r>
              <a:rPr lang="en-US" dirty="0" smtClean="0"/>
              <a:t>Board Chairperson COPAC</a:t>
            </a:r>
          </a:p>
          <a:p>
            <a:r>
              <a:rPr lang="en-US" dirty="0" smtClean="0"/>
              <a:t>Climate Justice Activist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5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718" y="899652"/>
            <a:ext cx="9177015" cy="514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2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2015_transp Great Accelerati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1923" y="976745"/>
            <a:ext cx="10361321" cy="5516367"/>
          </a:xfrm>
          <a:prstGeom prst="rect">
            <a:avLst/>
          </a:prstGeom>
        </p:spPr>
      </p:pic>
      <p:sp>
        <p:nvSpPr>
          <p:cNvPr id="6" name="Rectangle 5"/>
          <p:cNvSpPr>
            <a:spLocks/>
          </p:cNvSpPr>
          <p:nvPr/>
        </p:nvSpPr>
        <p:spPr>
          <a:xfrm>
            <a:off x="360121" y="152194"/>
            <a:ext cx="11504927" cy="73250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 b="1" dirty="0">
                <a:solidFill>
                  <a:srgbClr val="012F50"/>
                </a:solidFill>
                <a:uFillTx/>
                <a:ea typeface="Arial" charset="0"/>
                <a:cs typeface="Arial" charset="0"/>
              </a:rPr>
              <a:t>The Great Acceleration</a:t>
            </a:r>
          </a:p>
        </p:txBody>
      </p:sp>
      <p:sp>
        <p:nvSpPr>
          <p:cNvPr id="7" name="TextBox 6"/>
          <p:cNvSpPr txBox="1">
            <a:spLocks/>
          </p:cNvSpPr>
          <p:nvPr/>
        </p:nvSpPr>
        <p:spPr>
          <a:xfrm>
            <a:off x="2045859" y="6442506"/>
            <a:ext cx="8318644" cy="4154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sz="1900" dirty="0">
                <a:uFillTx/>
              </a:rPr>
              <a:t>Steffen, </a:t>
            </a:r>
            <a:r>
              <a:rPr lang="en-US" sz="1900" dirty="0" err="1">
                <a:uFillTx/>
              </a:rPr>
              <a:t>Broadgate</a:t>
            </a:r>
            <a:r>
              <a:rPr lang="en-US" sz="1900" dirty="0">
                <a:uFillTx/>
              </a:rPr>
              <a:t>, Deutsch, Gaffney, Ludwig </a:t>
            </a:r>
            <a:r>
              <a:rPr lang="en-US" sz="1900" i="1" dirty="0" err="1">
                <a:uFillTx/>
              </a:rPr>
              <a:t>Anthr</a:t>
            </a:r>
            <a:r>
              <a:rPr lang="en-US" sz="1900" i="1" dirty="0">
                <a:uFillTx/>
              </a:rPr>
              <a:t>. Review 2015. </a:t>
            </a:r>
            <a:r>
              <a:rPr lang="en-US" sz="1900" dirty="0">
                <a:uFillTx/>
              </a:rPr>
              <a:t>Image: </a:t>
            </a:r>
            <a:r>
              <a:rPr lang="en-US" sz="1900" dirty="0" err="1">
                <a:uFillTx/>
              </a:rPr>
              <a:t>Globaia</a:t>
            </a:r>
            <a:endParaRPr lang="en-US" sz="190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4927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19554"/>
            <a:ext cx="9375732" cy="6564845"/>
          </a:xfrm>
        </p:spPr>
      </p:pic>
      <p:cxnSp>
        <p:nvCxnSpPr>
          <p:cNvPr id="6" name="Straight Connector 5"/>
          <p:cNvCxnSpPr>
            <a:cxnSpLocks/>
          </p:cNvCxnSpPr>
          <p:nvPr/>
        </p:nvCxnSpPr>
        <p:spPr>
          <a:xfrm flipH="1" flipV="1">
            <a:off x="9219564" y="1572722"/>
            <a:ext cx="1" cy="40027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113171" y="1185932"/>
            <a:ext cx="1106393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9.7 billion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28C92D-54C5-BD4E-BF08-0E385510DE7C}"/>
              </a:ext>
            </a:extLst>
          </p:cNvPr>
          <p:cNvSpPr txBox="1"/>
          <p:nvPr/>
        </p:nvSpPr>
        <p:spPr>
          <a:xfrm>
            <a:off x="7351172" y="2048191"/>
            <a:ext cx="1106393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7.7 billion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7A8D3B-A5D5-1C43-93C3-A7E5C2C92BCD}"/>
              </a:ext>
            </a:extLst>
          </p:cNvPr>
          <p:cNvCxnSpPr>
            <a:cxnSpLocks/>
          </p:cNvCxnSpPr>
          <p:nvPr/>
        </p:nvCxnSpPr>
        <p:spPr>
          <a:xfrm flipH="1" flipV="1">
            <a:off x="8457565" y="2417523"/>
            <a:ext cx="1" cy="32545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29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2979" y="1572869"/>
            <a:ext cx="7717229" cy="4801831"/>
          </a:xfrm>
          <a:prstGeom prst="rect">
            <a:avLst/>
          </a:prstGeom>
        </p:spPr>
      </p:pic>
      <p:sp>
        <p:nvSpPr>
          <p:cNvPr id="4" name="textruta 1"/>
          <p:cNvSpPr txBox="1">
            <a:spLocks/>
          </p:cNvSpPr>
          <p:nvPr/>
        </p:nvSpPr>
        <p:spPr>
          <a:xfrm>
            <a:off x="111875" y="391970"/>
            <a:ext cx="12089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More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CO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2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in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Atmosphere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Than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Ever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in Last 3 Million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Years</a:t>
            </a:r>
            <a:endParaRPr kumimoji="0" lang="sv-SE" sz="3600" b="1" i="0" u="none" strike="noStrike" kern="1200" cap="none" spc="0" normalizeH="0" baseline="0" noProof="0" dirty="0">
              <a:ln>
                <a:noFill/>
              </a:ln>
              <a:solidFill>
                <a:srgbClr val="012F50"/>
              </a:solidFill>
              <a:effectLst/>
              <a:uFillTx/>
              <a:latin typeface="Calibri"/>
              <a:ea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50947" b="-9255"/>
          <a:stretch/>
        </p:blipFill>
        <p:spPr>
          <a:xfrm>
            <a:off x="9586103" y="5989657"/>
            <a:ext cx="1995055" cy="385043"/>
          </a:xfrm>
          <a:prstGeom prst="rect">
            <a:avLst/>
          </a:prstGeom>
        </p:spPr>
      </p:pic>
      <p:sp>
        <p:nvSpPr>
          <p:cNvPr id="8" name="TextBox 7"/>
          <p:cNvSpPr txBox="1">
            <a:spLocks/>
          </p:cNvSpPr>
          <p:nvPr/>
        </p:nvSpPr>
        <p:spPr>
          <a:xfrm>
            <a:off x="9620369" y="6374701"/>
            <a:ext cx="1961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Willeit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et al., 2019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1433270" y="6374700"/>
            <a:ext cx="8116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Results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of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model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simulations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Observations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shown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black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model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results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colour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4192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4284664" y="1404938"/>
            <a:ext cx="609365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The </a:t>
            </a:r>
            <a:r>
              <a:rPr lang="en-US" dirty="0" smtClean="0"/>
              <a:t>Official Climate Change Narrative 1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2601" y="1981200"/>
            <a:ext cx="9048759" cy="58169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 typeface="Arial"/>
              <a:buChar char="•"/>
              <a:defRPr/>
            </a:pPr>
            <a:r>
              <a:rPr lang="en-US" sz="2400" dirty="0"/>
              <a:t>Earth goes through natural cycles of cooling and heating</a:t>
            </a:r>
          </a:p>
          <a:p>
            <a:pPr marL="457200" indent="-457200">
              <a:buFont typeface="Arial"/>
              <a:buChar char="•"/>
              <a:defRPr/>
            </a:pPr>
            <a:endParaRPr lang="en-US" sz="2400" dirty="0"/>
          </a:p>
          <a:p>
            <a:pPr marL="457200" indent="-457200">
              <a:buFont typeface="Arial"/>
              <a:buChar char="•"/>
              <a:defRPr/>
            </a:pPr>
            <a:r>
              <a:rPr lang="en-US" sz="2400" dirty="0"/>
              <a:t>International Panel on Climate Change –  2007</a:t>
            </a:r>
          </a:p>
          <a:p>
            <a:pPr>
              <a:defRPr/>
            </a:pPr>
            <a:r>
              <a:rPr lang="en-US" sz="2400" dirty="0"/>
              <a:t>human induced climate change –  we are in a longer and more</a:t>
            </a:r>
          </a:p>
          <a:p>
            <a:pPr>
              <a:defRPr/>
            </a:pPr>
            <a:r>
              <a:rPr lang="en-US" sz="2400" dirty="0"/>
              <a:t> intense warming period…referred to as  ‘</a:t>
            </a:r>
            <a:r>
              <a:rPr lang="en-US" sz="2400" dirty="0" err="1"/>
              <a:t>Anthropocene</a:t>
            </a:r>
            <a:r>
              <a:rPr lang="en-US" sz="2400" dirty="0"/>
              <a:t>’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/>
              <a:t>Human population growth is the problem</a:t>
            </a:r>
            <a:r>
              <a:rPr lang="en-US" sz="2400" dirty="0" smtClean="0"/>
              <a:t>? </a:t>
            </a:r>
            <a:r>
              <a:rPr lang="en-US" sz="2400" smtClean="0"/>
              <a:t>Darker nations are to blame</a:t>
            </a:r>
            <a:endParaRPr lang="en-US" sz="2400"/>
          </a:p>
          <a:p>
            <a:pPr>
              <a:defRPr/>
            </a:pPr>
            <a:endParaRPr lang="en-US" sz="2400" dirty="0"/>
          </a:p>
          <a:p>
            <a:pPr marL="457200" indent="-457200">
              <a:buFont typeface="Arial"/>
              <a:buChar char="•"/>
              <a:defRPr/>
            </a:pPr>
            <a:r>
              <a:rPr lang="en-US" sz="2400" dirty="0"/>
              <a:t>Historical and present accumulations of green-house gases –</a:t>
            </a:r>
          </a:p>
          <a:p>
            <a:pPr>
              <a:defRPr/>
            </a:pPr>
            <a:r>
              <a:rPr lang="en-US" sz="2400" dirty="0"/>
              <a:t> ( like carbon, methane) – 150 years of fossil fuels,</a:t>
            </a:r>
          </a:p>
          <a:p>
            <a:pPr>
              <a:defRPr/>
            </a:pPr>
            <a:r>
              <a:rPr lang="en-US" sz="2400" dirty="0"/>
              <a:t> 50 years ago golden </a:t>
            </a:r>
            <a:r>
              <a:rPr lang="en-US" sz="2400" dirty="0" smtClean="0"/>
              <a:t>spike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  <a:p>
            <a:pPr marL="457200" indent="-457200">
              <a:buFont typeface="Arial"/>
              <a:buChar char="•"/>
              <a:defRPr/>
            </a:pPr>
            <a:endParaRPr lang="en-US" sz="2400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4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050" y="0"/>
            <a:ext cx="8719900" cy="6858000"/>
          </a:xfrm>
          <a:prstGeom prst="rect">
            <a:avLst/>
          </a:prstGeom>
        </p:spPr>
      </p:pic>
      <p:sp>
        <p:nvSpPr>
          <p:cNvPr id="3" name="Rectangle 2"/>
          <p:cNvSpPr>
            <a:spLocks/>
          </p:cNvSpPr>
          <p:nvPr/>
        </p:nvSpPr>
        <p:spPr>
          <a:xfrm>
            <a:off x="2933700" y="1847368"/>
            <a:ext cx="6324600" cy="1446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6000" b="1" dirty="0" err="1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Are</a:t>
            </a:r>
            <a:r>
              <a:rPr lang="sv-SE" sz="6000" b="1" dirty="0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 </a:t>
            </a:r>
            <a:r>
              <a:rPr lang="sv-SE" sz="6000" b="1" dirty="0" err="1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we</a:t>
            </a:r>
            <a:r>
              <a:rPr lang="sv-SE" sz="6000" b="1" dirty="0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 </a:t>
            </a:r>
            <a:r>
              <a:rPr lang="sv-SE" sz="6000" b="1" dirty="0" err="1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leaving</a:t>
            </a:r>
            <a:r>
              <a:rPr lang="sv-SE" sz="6000" b="1" dirty="0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 </a:t>
            </a:r>
            <a:r>
              <a:rPr lang="sv-SE" sz="6000" b="1" dirty="0" err="1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our</a:t>
            </a:r>
            <a:endParaRPr lang="sv-SE" sz="6000" b="1" dirty="0">
              <a:solidFill>
                <a:schemeClr val="bg1"/>
              </a:solidFill>
              <a:uFillTx/>
              <a:latin typeface="+mj-lt"/>
              <a:ea typeface="+mj-ea"/>
              <a:cs typeface="+mj-cs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sv-SE" sz="6000" b="1" dirty="0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Garden </a:t>
            </a:r>
            <a:r>
              <a:rPr lang="sv-SE" sz="6000" b="1" dirty="0" err="1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of</a:t>
            </a:r>
            <a:r>
              <a:rPr lang="sv-SE" sz="6000" b="1" dirty="0">
                <a:solidFill>
                  <a:schemeClr val="bg1"/>
                </a:solidFill>
                <a:uFillTx/>
                <a:latin typeface="+mj-lt"/>
                <a:ea typeface="+mj-ea"/>
                <a:cs typeface="+mj-cs"/>
              </a:rPr>
              <a:t> Eden?</a:t>
            </a:r>
          </a:p>
        </p:txBody>
      </p:sp>
    </p:spTree>
    <p:extLst>
      <p:ext uri="{BB962C8B-B14F-4D97-AF65-F5344CB8AC3E}">
        <p14:creationId xmlns:p14="http://schemas.microsoft.com/office/powerpoint/2010/main" val="166708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 rot="16200000">
            <a:off x="5868194" y="4037806"/>
            <a:ext cx="53340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400">
                <a:latin typeface="Tahoma" charset="0"/>
              </a:rPr>
              <a:t>Source : Stern Review : Economics of Climate Change, 2007</a:t>
            </a:r>
          </a:p>
        </p:txBody>
      </p:sp>
      <p:pic>
        <p:nvPicPr>
          <p:cNvPr id="17410" name="Picture 3" descr=" stern.jpg                                                      0001894AI Am                           C22443B2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6734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185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980" y="3492537"/>
            <a:ext cx="4539341" cy="30262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7178" y="59991"/>
            <a:ext cx="10280823" cy="587107"/>
          </a:xfrm>
        </p:spPr>
        <p:txBody>
          <a:bodyPr>
            <a:normAutofit/>
          </a:bodyPr>
          <a:lstStyle/>
          <a:p>
            <a:pPr>
              <a:defRPr>
                <a:uFillTx/>
              </a:defRPr>
            </a:pPr>
            <a:r>
              <a:rPr lang="de-DE" sz="3600" b="1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Extreme </a:t>
            </a:r>
            <a:r>
              <a:rPr lang="de-DE" sz="3600" b="1" dirty="0" err="1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weather</a:t>
            </a:r>
            <a:r>
              <a:rPr lang="de-DE" sz="3600" b="1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 </a:t>
            </a:r>
            <a:r>
              <a:rPr lang="de-DE" sz="3600" b="1" dirty="0" err="1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around</a:t>
            </a:r>
            <a:r>
              <a:rPr lang="de-DE" sz="3600" b="1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 </a:t>
            </a:r>
            <a:r>
              <a:rPr lang="de-DE" sz="3600" b="1" dirty="0" err="1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the</a:t>
            </a:r>
            <a:r>
              <a:rPr lang="de-DE" sz="3600" b="1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 </a:t>
            </a:r>
            <a:r>
              <a:rPr lang="de-DE" sz="3600" b="1" dirty="0" err="1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globe</a:t>
            </a:r>
            <a:r>
              <a:rPr lang="de-DE" sz="3600" b="1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 2018/19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980" y="766355"/>
            <a:ext cx="4539341" cy="2606925"/>
          </a:xfrm>
          <a:prstGeom prst="rect">
            <a:avLst/>
          </a:prstGeom>
        </p:spPr>
      </p:pic>
      <p:sp>
        <p:nvSpPr>
          <p:cNvPr id="5" name="TextBox 4"/>
          <p:cNvSpPr txBox="1">
            <a:spLocks/>
          </p:cNvSpPr>
          <p:nvPr/>
        </p:nvSpPr>
        <p:spPr>
          <a:xfrm>
            <a:off x="1698931" y="2554948"/>
            <a:ext cx="38304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Heavy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rainfall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landslides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Philippines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659" y="766354"/>
            <a:ext cx="4539343" cy="2619591"/>
          </a:xfrm>
          <a:prstGeom prst="rect">
            <a:avLst/>
          </a:prstGeom>
        </p:spPr>
      </p:pic>
      <p:sp>
        <p:nvSpPr>
          <p:cNvPr id="7" name="Rectangle 6"/>
          <p:cNvSpPr>
            <a:spLocks/>
          </p:cNvSpPr>
          <p:nvPr/>
        </p:nvSpPr>
        <p:spPr>
          <a:xfrm>
            <a:off x="6380588" y="2554948"/>
            <a:ext cx="43194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Heavy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precipitation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South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USA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1526408" y="5677515"/>
            <a:ext cx="4460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Blizzards in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Mid-West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the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USA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5659" y="3492537"/>
            <a:ext cx="4539343" cy="3026228"/>
          </a:xfrm>
          <a:prstGeom prst="rect">
            <a:avLst/>
          </a:prstGeom>
        </p:spPr>
      </p:pic>
      <p:sp>
        <p:nvSpPr>
          <p:cNvPr id="11" name="Rectangle 10"/>
          <p:cNvSpPr>
            <a:spLocks/>
          </p:cNvSpPr>
          <p:nvPr/>
        </p:nvSpPr>
        <p:spPr>
          <a:xfrm>
            <a:off x="6588368" y="5862180"/>
            <a:ext cx="3903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Record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heatwave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in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Australia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5660" y="701380"/>
            <a:ext cx="4534380" cy="2684565"/>
          </a:xfrm>
          <a:prstGeom prst="rect">
            <a:avLst/>
          </a:prstGeom>
        </p:spPr>
      </p:pic>
      <p:sp>
        <p:nvSpPr>
          <p:cNvPr id="13" name="Rectangle 12"/>
          <p:cNvSpPr>
            <a:spLocks/>
          </p:cNvSpPr>
          <p:nvPr/>
        </p:nvSpPr>
        <p:spPr>
          <a:xfrm>
            <a:off x="6375626" y="2720665"/>
            <a:ext cx="40072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Devastation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from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Cyclone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anose="020F0502020204030204"/>
                <a:ea typeface="+mn-ea"/>
                <a:cs typeface="+mn-cs"/>
              </a:rPr>
              <a:t>Idai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7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498" name="Picture 6" descr="graf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9183" y="2150915"/>
            <a:ext cx="7570788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SpinningGlobeSmall6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8746" y="2539854"/>
            <a:ext cx="833437" cy="83343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0259982" y="2074715"/>
            <a:ext cx="928688" cy="642939"/>
          </a:xfrm>
          <a:prstGeom prst="ellipse">
            <a:avLst/>
          </a:prstGeom>
          <a:noFill/>
          <a:ln w="38100">
            <a:solidFill>
              <a:srgbClr val="FF6600"/>
            </a:solidFill>
            <a:round/>
          </a:ln>
        </p:spPr>
        <p:txBody>
          <a:bodyPr lIns="121917" tIns="60958" rIns="121917" bIns="60958"/>
          <a:lstStyle>
            <a:lvl1pPr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uFillTx/>
                <a:latin typeface="Times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>
                <a:uFillTx/>
              </a:defRPr>
            </a:pPr>
            <a:endParaRPr lang="en-US" altLang="sv-SE">
              <a:solidFill>
                <a:srgbClr val="FF6600"/>
              </a:solidFill>
              <a:uFillTx/>
              <a:ea typeface="MS PGothic" pitchFamily="34" charset="-128"/>
            </a:endParaRPr>
          </a:p>
        </p:txBody>
      </p:sp>
      <p:sp>
        <p:nvSpPr>
          <p:cNvPr id="79878" name="Title 2"/>
          <p:cNvSpPr txBox="1">
            <a:spLocks/>
          </p:cNvSpPr>
          <p:nvPr/>
        </p:nvSpPr>
        <p:spPr bwMode="auto">
          <a:xfrm>
            <a:off x="2127004" y="81827"/>
            <a:ext cx="7772400" cy="8949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de-DE">
                <a:uFillTx/>
              </a:defRPr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9933"/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sv-SE" altLang="sv-SE" sz="3600" dirty="0" err="1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Humanity’s</a:t>
            </a:r>
            <a:r>
              <a:rPr lang="sv-SE" altLang="sv-SE" sz="3600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 10,000 </a:t>
            </a:r>
            <a:r>
              <a:rPr lang="sv-SE" altLang="sv-SE" sz="3600" dirty="0" err="1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years</a:t>
            </a:r>
            <a:r>
              <a:rPr lang="sv-SE" altLang="sv-SE" sz="3600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 </a:t>
            </a:r>
            <a:r>
              <a:rPr lang="sv-SE" altLang="sv-SE" sz="3600" dirty="0" err="1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of</a:t>
            </a:r>
            <a:r>
              <a:rPr lang="sv-SE" altLang="sv-SE" sz="3600" dirty="0">
                <a:solidFill>
                  <a:srgbClr val="012F50"/>
                </a:solidFill>
                <a:uFillTx/>
                <a:latin typeface="+mn-lt"/>
                <a:ea typeface="Arial" charset="0"/>
                <a:cs typeface="Arial" charset="0"/>
              </a:rPr>
              <a:t> grace</a:t>
            </a:r>
          </a:p>
        </p:txBody>
      </p:sp>
      <p:pic>
        <p:nvPicPr>
          <p:cNvPr id="2" name="Picture 1" descr="cover_nature homo sapiens human origin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99" y="2023274"/>
            <a:ext cx="2987823" cy="392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3708E-6 7.86673E-6 C 0.00573 0.0051 0.00729 0.01967 0.01354 0.02291 C 0.01927 0.01967 0.03246 0.02407 0.03246 0.02407 C 0.03472 0.02846 0.03715 0.03286 0.04062 0.0361 C 0.04392 0.03448 0.04513 0.03309 0.0486 0.03494 C 0.04982 0.03934 0.04982 0.04142 0.05312 0.04443 C 0.05937 0.04165 0.0585 0.04119 0.06318 0.04674 C 0.07047 0.04512 0.06718 0.04512 0.07117 0.03957 C 0.07308 0.03309 0.0736 0.03356 0.07933 0.0324 C 0.07985 0.0206 0.07829 0.00787 0.08749 0.00348 C 0.08992 0.01412 0.08887 0.0081 0.09009 0.02152 C 0.09391 0.01666 0.09339 0.02176 0.0946 0.02638 C 0.09564 0.03957 0.09634 0.0523 0.10016 0.06479 C 0.1045 0.06271 0.10293 0.05924 0.10467 0.05415 C 0.10623 0.04906 0.10762 0.04397 0.11005 0.03957 C 0.11144 0.03309 0.11248 0.02638 0.11456 0.02037 C 0.11665 0.01366 0.11908 0.00787 0.12081 0.00116 C 0.12081 -0.00346 0.11699 -0.02984 0.12533 -0.03377 C 0.12619 -0.03169 0.12793 -0.03007 0.12897 -0.02776 C 0.13123 -0.02197 0.12914 -0.01712 0.13435 -0.01434 C 0.13487 -0.01318 0.13557 -0.01226 0.13609 -0.01087 C 0.13643 -0.00971 0.13609 -0.00717 0.13713 -0.00717 C 0.138 -0.00717 0.1373 -0.00994 0.138 -0.01087 C 0.13852 -0.01179 0.13973 -0.01179 0.1406 -0.01203 C 0.14373 -0.00948 0.14338 -0.00717 0.14616 -0.0037 C 0.14841 0.00972 0.14841 -0.00902 0.15154 0.00232 C 0.15379 0.01088 0.15015 0.02314 0.15779 0.02638 C 0.16022 0.03703 0.1623 0.01921 0.16317 0.01551 C 0.16872 0.01828 0.16594 0.02569 0.17046 0.03124 C 0.17167 0.02823 0.17254 0.0243 0.17306 0.03124 C 0.17566 0.07844 0.17254 0.04605 0.17497 0.06849 C 0.17514 0.07543 0.17341 0.08978 0.17862 0.09603 C 0.18052 0.10482 0.18191 0.09603 0.18313 0.09256 C 0.18348 0.06155 0.18052 0.01551 0.1866 -0.01804 C 0.19111 -0.01665 0.19111 -0.0148 0.19389 -0.00971 C 0.19476 -0.00485 0.19528 7.86673E-6 0.19649 0.00486 C 0.19736 0.01759 0.19944 0.02754 0.20014 0.04073 C 0.20031 0.05554 0.20014 0.07034 0.20101 0.08538 C 0.20101 0.08816 0.20292 0.09371 0.20292 0.09371 C 0.20205 0.10065 0.20049 0.11107 0.20292 0.11778 C 0.20361 0.11986 0.2083 0.12009 0.2083 0.12009 C 0.20882 0.11754 0.20934 0.11523 0.21003 0.11292 C 0.21038 0.1113 0.21107 0.10806 0.21107 0.10806 C 0.21403 0.07798 0.21229 0.05276 0.21194 0.02037 C 0.21246 -0.00346 0.20691 -0.01989 0.22097 -0.00971 C 0.22253 0.01875 0.22513 0.04443 0.23 0.07219 C 0.23017 0.07682 0.23034 0.08168 0.23086 0.08654 C 0.23104 0.08885 0.23173 0.09603 0.23173 0.09371 C 0.23173 0.0759 0.23104 0.05831 0.23086 0.04073 C 0.23104 0.03957 0.23121 0.0361 0.23173 0.03726 C 0.2326 0.03957 0.23225 0.04281 0.2326 0.04559 C 0.23364 0.056 0.23433 0.05831 0.23538 0.07219 C 0.2359 0.08052 0.23468 0.08561 0.23902 0.0914 C 0.24249 0.08608 0.24215 0.09163 0.24353 0.09603 C 0.24406 0.09441 0.24388 0.09186 0.24527 0.0914 C 0.24753 0.09024 0.24458 0.10158 0.24701 0.0914 C 0.24753 0.08839 0.24822 0.08561 0.24892 0.08284 C 0.24909 0.08145 0.24944 0.08052 0.24978 0.07937 C 0.2503 0.07682 0.25152 0.07219 0.25152 0.07219 C 0.25534 0.07937 0.2543 0.0877 0.2569 0.09603 C 0.25742 0.09788 0.25812 0.09996 0.25881 0.10204 C 0.25933 0.10436 0.26055 0.10945 0.26055 0.10945 C 0.2602 0.1025 0.25655 0.07497 0.26055 0.06734 C 0.26159 0.07335 0.26176 0.08029 0.26593 0.08399 C 0.26627 0.08515 0.26662 0.08885 0.26697 0.0877 C 0.26853 0.07775 0.27044 0.05762 0.27044 0.05762 C 0.27079 0.04906 0.27096 0.04073 0.27148 0.0324 C 0.27165 0.0287 0.27079 0.02453 0.27235 0.02152 C 0.27322 0.01944 0.27287 0.02638 0.27322 0.02893 C 0.27339 0.03147 0.27374 0.03448 0.27408 0.03726 C 0.27478 0.0641 0.27374 0.06433 0.28138 0.08284 C 0.28294 0.09603 0.28242 0.11014 0.28398 0.07451 C 0.28571 0.08076 0.28658 0.08723 0.28849 0.09371 C 0.29005 0.08214 0.28953 0.06965 0.29214 0.05878 C 0.2937 0.06572 0.29682 0.07173 0.29943 0.07821 C 0.2996 0.08006 0.29977 0.08191 0.3003 0.08399 C 0.30047 0.08515 0.30012 0.0877 0.30116 0.0877 C 0.30186 0.0877 0.30359 0.08122 0.30394 0.08052 C 0.30602 0.05692 0.30568 0.0641 0.30394 0.02291 C 0.30342 0.01435 0.3029 -0.00069 0.29752 -0.00717 C 0.29491 -0.01411 0.29422 -0.02174 0.29839 -0.02776 C 0.30255 -0.02221 0.29977 -0.02706 0.30116 -0.01318 C 0.30273 0.003 0.30134 -0.00231 0.30654 0.00949 C 0.30863 0.02453 0.30724 0.02615 0.30932 -0.00485 C 0.3095 -0.00786 0.31036 -0.01041 0.31106 -0.01318 C 0.31071 0.0044 0.31019 0.02176 0.31019 0.03957 C 0.31019 0.0435 0.31106 0.03147 0.31193 0.02754 C 0.31383 0.01759 0.31453 0.00741 0.31557 -0.00254 C 0.31922 0.00232 0.31887 0.00972 0.32199 0.01551 C 0.32494 0.02846 0.32234 0.04281 0.32737 0.0553 C 0.32703 0.06479 0.32703 0.07428 0.32651 0.08399 C 0.32442 0.1187 0.32651 0.00648 0.32911 -0.01434 C 0.33223 0.003 0.33171 0.02638 0.33362 0.04559 C 0.33328 0.056 0.33466 0.08677 0.33276 0.07682 C 0.33189 0.07219 0.3272 0.02661 0.33362 0.01319 C 0.33605 -0.00786 0.33519 -0.00694 0.3364 0.02037 C 0.33727 0.04327 0.33744 0.05045 0.33814 0.07567 C 0.33883 0.05785 0.34109 0.04165 0.34178 0.02407 C 0.34265 -0.00416 0.34039 0.00579 0.34352 -0.00601 C 0.34456 -0.00393 0.34491 -0.00115 0.34629 0.00116 C 0.34734 0.003 0.34942 0.00417 0.35081 0.00602 C 0.35133 0.00834 0.35098 0.01134 0.35254 0.01319 C 0.35306 0.01389 0.35393 0.01435 0.35445 0.01551 C 0.35463 0.0162 0.35445 0.01713 0.35445 0.01805 " pathEditMode="relative" ptsTypes="fffffffffffffffffffffffffffffffffffffffffffffffffffffffffffffffffffffffffffffffffffffffffffffffffffffff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" presetID="0" presetClass="pat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1128 0.0179 C 0.31389 0.02315 0.31302 0.03148 0.31441 0.03488 C 0.31562 0.03796 0.31493 0.03642 0.31649 0.03981 C 0.3184 0.03827 0.31823 0.03549 0.32014 0.03734 C 0.32066 0.04136 0.32014 0.0466 0.32135 0.05062 C 0.3217 0.05216 0.3217 0.04722 0.32187 0.04568 C 0.32239 0.04012 0.32309 0.03457 0.32378 0.02901 C 0.32552 0.0429 0.32483 0.05864 0.32621 0.07346 C 0.32673 0.07716 0.32778 0.08549 0.32778 0.0858 C 0.32934 0.08148 0.32951 0.07623 0.33003 0.07099 C 0.33108 0.04846 0.33108 0.06204 0.3316 0.06975 C 0.33212 0.03796 0.33316 0.00895 0.33368 -0.02253 C 0.33472 -0.00124 0.33611 0.01883 0.33854 0.03981 C 0.3401 0.03549 0.34028 0.03179 0.34097 0.02654 C 0.3434 0.04568 0.3401 0.06728 0.34392 0.08549 C 0.34392 0.09012 0.3441 0.10463 0.34444 0.1 C 0.34531 0.07284 0.34305 0.03364 0.34983 0.00864 C 0.35243 0.03488 0.35069 0.06389 0.35139 0.09136 C 0.35139 0.08734 0.34948 0.02778 0.3526 0.0037 C 0.35312 0.01883 0.3533 0.03302 0.35417 0.04815 C 0.35417 0.05679 0.35451 0.06574 0.35469 0.07469 C 0.35486 0.08025 0.35625 0.09136 0.35625 0.09167 C 0.35729 0.08364 0.35729 0.07531 0.35798 0.06728 C 0.35868 0.05586 0.35989 0.04167 0.35712 0.03148 C 0.35764 0.05309 0.35469 0.08179 0.36007 0.1 C 0.36111 0.10926 0.36024 0.11173 0.36302 0.10123 C 0.36441 0.08148 0.36528 0.06173 0.36614 0.04197 C 0.36632 0.02531 0.36788 0.00154 0.36562 -0.0142 C 0.36545 -0.01698 0.36406 -0.02315 0.36493 -0.02161 C 0.36597 -0.01975 0.36562 -0.01605 0.36614 -0.01327 C 0.36753 -0.00401 0.36858 0.00401 0.36944 0.01358 C 0.36979 0.02438 0.36979 0.06327 0.37292 0.07593 C 0.37309 0.07778 0.37326 0.07994 0.37326 0.08179 C 0.37378 0.08549 0.37517 0.09259 0.37517 0.0929 C 0.37535 0.07222 0.37569 0.05247 0.37691 0.03272 C 0.37726 0.02346 0.3783 0.00494 0.3783 0.00525 C 0.37882 0.01173 0.37917 0.02191 0.38021 0.02901 C 0.3809 0.03302 0.38264 0.04105 0.38264 0.04136 C 0.38246 0.05586 0.38246 0.07068 0.38229 0.08549 C 0.38212 0.08765 0.38177 0.09475 0.38177 0.09259 C 0.38177 0.06296 0.38298 0.03488 0.38403 0.00617 C 0.38524 0.01759 0.38611 0.03086 0.38767 0.04197 C 0.38923 0.06605 0.38854 0.08981 0.39167 0.11327 C 0.39323 0.09969 0.39305 0.08549 0.39392 0.07222 C 0.39774 0.08179 0.39653 0.11204 0.39653 0.11234 C 0.39687 0.07531 0.39757 0.03734 0.4 0.00154 C 0.40399 0.03117 0.4 0.06451 0.40295 0.09506 C 0.40399 0.05679 0.40191 0.11728 0.40417 0.05772 C 0.40486 0.04444 0.40469 0.02932 0.40694 0.01697 C 0.40677 0.01111 0.40642 0.00555 0.40625 7.40741E-7 C 0.40521 -0.02809 0.40625 0.02747 0.40694 0.03734 C 0.40712 0.05154 0.40677 0.07531 0.41024 0.0892 C 0.41233 0.07284 0.40989 0.11543 0.41076 0.10463 C 0.41163 0.09105 0.41163 0.07994 0.41371 0.06728 C 0.41389 0.07685 0.41458 0.08673 0.41562 0.0963 C 0.41614 0.1142 0.41771 0.12963 0.42014 0.1466 C 0.42031 0.11389 0.41996 0.08055 0.42153 0.04815 C 0.42153 0.03951 0.42118 0.03117 0.42101 0.02284 C 0.42101 0.02099 0.42031 0.01636 0.42066 0.0179 C 0.42326 0.03642 0.4217 0.05741 0.42396 0.07469 C 0.42483 0.08086 0.425 0.08611 0.42552 0.09259 C 0.42604 0.08734 0.42639 0.0821 0.42691 0.07716 C 0.42708 0.07531 0.42726 0.07222 0.42726 0.07253 C 0.4276 0.07376 0.42726 0.07623 0.42795 0.07716 C 0.4283 0.07747 0.4283 0.07438 0.42847 0.07346 C 0.42864 0.06574 0.42864 0.05802 0.42882 0.05062 C 0.43246 0.05617 0.42864 0.05154 0.4309 0.04938 C 0.43142 0.04846 0.43177 0.05031 0.43229 0.05062 C 0.43264 0.05185 0.43264 0.05401 0.43333 0.05401 C 0.43385 0.05401 0.43385 0.05185 0.43385 0.05062 C 0.43368 0.0466 0.43316 0.04321 0.43298 0.03981 C 0.43316 0.03333 0.43194 0.01543 0.43628 0.01944 C 0.43767 0.02778 0.43906 0.03673 0.43993 0.04568 C 0.43958 0.04815 0.43941 0.05031 0.43941 0.05309 C 0.43941 0.05401 0.43958 0.05031 0.43993 0.04938 C 0.44028 0.04475 0.44028 0.04321 0.4408 0.03858 C 0.44236 0.04414 0.44271 0.05031 0.44566 0.04815 C 0.44653 0.03981 0.44601 0.04753 0.44566 0.03148 C 0.44531 0.01697 0.44531 0.00247 0.44531 -0.01204 C 0.44496 -0.01451 0.44427 -0.01698 0.44479 -0.01914 C 0.44479 -0.02161 0.44618 -0.01636 0.44705 -0.01543 C 0.44548 -0.02809 0.44548 -0.04506 0.44705 -0.05772 C 0.44774 -0.05525 0.44878 -0.0534 0.44913 -0.05031 C 0.44948 -0.04568 0.4493 -0.04074 0.44965 -0.0358 C 0.45017 -0.02593 0.45104 -0.01636 0.45156 -0.00586 C 0.45139 0.00123 0.45139 0.00833 0.45104 0.01574 C 0.45069 0.01944 0.44913 0.02654 0.44913 0.02685 C 0.45017 0.03518 0.45156 0.02901 0.45191 0.02407 C 0.45226 0.02037 0.45156 0.01605 0.45243 0.01358 C 0.45295 0.01173 0.4533 0.01728 0.4533 0.01944 C 0.45399 0.02593 0.45399 0.03272 0.45451 0.03981 C 0.45417 0.05864 0.45347 0.06883 0.45451 0.08796 C 0.45451 0.0892 0.45469 0.08549 0.45503 0.08426 C 0.45503 0.08241 0.45555 0.08086 0.45608 0.07932 C 0.45677 0.06728 0.45625 0.05494 0.45729 0.04321 C 0.45781 0.0321 0.45885 0.0216 0.45937 0.0108 C 0.45989 -0.00216 0.46007 -0.01482 0.46042 -0.02747 C 0.46076 -0.03982 0.46371 -0.0534 0.46545 -0.06482 C 0.46614 -0.07068 0.4658 -0.07531 0.46805 -0.07901 C 0.46927 -0.07222 0.46962 -0.07222 0.4717 -0.06698 C 0.47239 -0.06235 0.47257 -0.05679 0.47378 -0.06605 C 0.47396 -0.075 0.47274 -0.08272 0.47656 -0.08056 C 0.47726 -0.07593 0.4776 -0.07346 0.47951 -0.07191 C 0.48142 -0.07346 0.4816 -0.07654 0.48351 -0.07809 C 0.48576 -0.07438 0.48698 -0.07438 0.48941 -0.07809 C 0.49323 -0.07624 0.49531 -0.07222 0.4993 -0.07068 C 0.50069 -0.07222 0.50104 -0.07438 0.50295 -0.07562 " pathEditMode="relative" rAng="0" ptsTypes="AAAAAAAAAAAAAAAAAAAAAAAAAAAAAAAAAAAAAAAAAAAAAAAAAAAAAAAAAAAAAAAAAAAAAAAAAAAAAAAAAAAAAAAAAAAAAAAAAAAAAAAAAAA">
                                      <p:cBhvr>
                                        <p:cTn id="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 rotWithShape="1">
          <a:blip r:embed="rId3"/>
          <a:srcRect r="5691"/>
          <a:stretch/>
        </p:blipFill>
        <p:spPr>
          <a:xfrm>
            <a:off x="0" y="5552981"/>
            <a:ext cx="4842164" cy="1302888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4"/>
          <a:srcRect l="5867" r="3473" b="3562"/>
          <a:stretch/>
        </p:blipFill>
        <p:spPr>
          <a:xfrm>
            <a:off x="2771430" y="741990"/>
            <a:ext cx="7066856" cy="4810991"/>
          </a:xfrm>
          <a:prstGeom prst="rect">
            <a:avLst/>
          </a:prstGeom>
        </p:spPr>
      </p:pic>
      <p:sp>
        <p:nvSpPr>
          <p:cNvPr id="2" name="textruta 1"/>
          <p:cNvSpPr txBox="1">
            <a:spLocks/>
          </p:cNvSpPr>
          <p:nvPr/>
        </p:nvSpPr>
        <p:spPr>
          <a:xfrm>
            <a:off x="587434" y="295775"/>
            <a:ext cx="11434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A Global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Map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of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Potential </a:t>
            </a:r>
            <a:r>
              <a:rPr kumimoji="0" lang="sv-S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Tipping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12F50"/>
                </a:solidFill>
                <a:effectLst/>
                <a:uFillTx/>
                <a:latin typeface="Calibri"/>
                <a:ea typeface="Arial" charset="0"/>
                <a:cs typeface="Arial" charset="0"/>
              </a:rPr>
              <a:t> Cascades</a:t>
            </a:r>
          </a:p>
        </p:txBody>
      </p:sp>
    </p:spTree>
    <p:extLst>
      <p:ext uri="{BB962C8B-B14F-4D97-AF65-F5344CB8AC3E}">
        <p14:creationId xmlns:p14="http://schemas.microsoft.com/office/powerpoint/2010/main" val="1594109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1550759"/>
            <a:ext cx="5350934" cy="9215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599" y="2653441"/>
            <a:ext cx="3939116" cy="39166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57931">
            <a:off x="5396974" y="4309743"/>
            <a:ext cx="1265889" cy="16166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2266" y="1550759"/>
            <a:ext cx="4493683" cy="14147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57998" y="3445424"/>
            <a:ext cx="4256617" cy="2622122"/>
          </a:xfrm>
          <a:prstGeom prst="rect">
            <a:avLst/>
          </a:prstGeom>
        </p:spPr>
      </p:pic>
      <p:sp>
        <p:nvSpPr>
          <p:cNvPr id="11" name="TextBox 10"/>
          <p:cNvSpPr txBox="1">
            <a:spLocks/>
          </p:cNvSpPr>
          <p:nvPr/>
        </p:nvSpPr>
        <p:spPr>
          <a:xfrm>
            <a:off x="687451" y="179785"/>
            <a:ext cx="106849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dirty="0" err="1">
                <a:uFillTx/>
              </a:rPr>
              <a:t>Antarctica</a:t>
            </a:r>
            <a:r>
              <a:rPr lang="de-DE" sz="4800" dirty="0">
                <a:uFillTx/>
              </a:rPr>
              <a:t> </a:t>
            </a:r>
            <a:r>
              <a:rPr lang="de-DE" sz="4800" dirty="0" err="1">
                <a:uFillTx/>
              </a:rPr>
              <a:t>melting</a:t>
            </a:r>
            <a:r>
              <a:rPr lang="de-DE" sz="4800" dirty="0">
                <a:uFillTx/>
              </a:rPr>
              <a:t> </a:t>
            </a:r>
            <a:r>
              <a:rPr lang="de-DE" sz="4800" dirty="0" err="1">
                <a:uFillTx/>
              </a:rPr>
              <a:t>faster</a:t>
            </a:r>
            <a:r>
              <a:rPr lang="de-DE" sz="4800" dirty="0">
                <a:uFillTx/>
              </a:rPr>
              <a:t> </a:t>
            </a:r>
            <a:r>
              <a:rPr lang="de-DE" sz="4800" dirty="0" err="1">
                <a:uFillTx/>
              </a:rPr>
              <a:t>than</a:t>
            </a:r>
            <a:r>
              <a:rPr lang="de-DE" sz="4800" dirty="0">
                <a:uFillTx/>
              </a:rPr>
              <a:t> </a:t>
            </a:r>
            <a:r>
              <a:rPr lang="de-DE" sz="4800" dirty="0" err="1">
                <a:uFillTx/>
              </a:rPr>
              <a:t>predicted</a:t>
            </a:r>
            <a:endParaRPr lang="de-DE" sz="4800" dirty="0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54556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throposphereEurope_Globaia.jpg"/>
          <p:cNvPicPr>
            <a:picLocks noChangeAspect="1"/>
          </p:cNvPicPr>
          <p:nvPr/>
        </p:nvPicPr>
        <p:blipFill rotWithShape="1">
          <a:blip r:embed="rId3"/>
          <a:srcRect t="14815" b="10185"/>
          <a:stretch/>
        </p:blipFill>
        <p:spPr>
          <a:xfrm>
            <a:off x="1" y="0"/>
            <a:ext cx="12216203" cy="6858000"/>
          </a:xfrm>
          <a:prstGeom prst="rect">
            <a:avLst/>
          </a:prstGeom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0" y="1069156"/>
            <a:ext cx="12192000" cy="5376342"/>
          </a:xfrm>
          <a:prstGeom prst="rect">
            <a:avLst/>
          </a:prstGeom>
          <a:noFill/>
          <a:ln>
            <a:noFill/>
          </a:ln>
        </p:spPr>
        <p:txBody>
          <a:bodyPr wrap="square" lIns="121917" tIns="60959" rIns="121917" bIns="60959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uFillTx/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Entering The </a:t>
            </a:r>
            <a:r>
              <a:rPr kumimoji="0" lang="en-GB" altLang="en-US" sz="4267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Anthropocene </a:t>
            </a: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(Official Climate Change Narrative</a:t>
            </a:r>
            <a:r>
              <a:rPr kumimoji="0" lang="en-GB" altLang="en-US" sz="4267" b="1" i="0" u="none" strike="noStrike" kern="1200" cap="none" spc="0" normalizeH="0" noProof="0" dirty="0" smtClean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 2)</a:t>
            </a:r>
            <a:endParaRPr kumimoji="0" lang="en-GB" altLang="en-US" sz="4267" b="1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FillTx/>
              <a:latin typeface="Calibri" pitchFamily="34" charset="0"/>
              <a:ea typeface="+mn-ea"/>
              <a:cs typeface="Arial" pitchFamily="34" charset="0"/>
            </a:endParaRP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+</a:t>
            </a: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EB7125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Holocene</a:t>
            </a: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EB7125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 </a:t>
            </a: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Our Garden of Eden</a:t>
            </a: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+</a:t>
            </a: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Tipping Points </a:t>
            </a: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hardwired </a:t>
            </a:r>
            <a:r>
              <a:rPr kumimoji="0" lang="en-GB" altLang="en-US" sz="4267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???</a:t>
            </a:r>
            <a:endParaRPr kumimoji="0" lang="en-GB" altLang="en-US" sz="4267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FillTx/>
              <a:latin typeface="Calibri" pitchFamily="34" charset="0"/>
              <a:ea typeface="+mn-ea"/>
              <a:cs typeface="Arial" pitchFamily="34" charset="0"/>
            </a:endParaRP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= </a:t>
            </a:r>
          </a:p>
          <a:p>
            <a:pPr marL="0" marR="0" lvl="0" indent="0" algn="ctr" defTabSz="60957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en-GB" altLang="en-US" sz="4267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alibri" pitchFamily="34" charset="0"/>
                <a:ea typeface="+mn-ea"/>
                <a:cs typeface="Arial" pitchFamily="34" charset="0"/>
              </a:rPr>
              <a:t>PLANETARY </a:t>
            </a:r>
            <a:r>
              <a:rPr lang="en-GB" altLang="en-US" sz="4267" b="1" noProof="0" dirty="0" smtClean="0">
                <a:solidFill>
                  <a:srgbClr val="FFFF00"/>
                </a:solidFill>
                <a:latin typeface="Calibri" pitchFamily="34" charset="0"/>
              </a:rPr>
              <a:t>COMMONS?</a:t>
            </a:r>
            <a:endParaRPr kumimoji="0" lang="en-GB" altLang="en-US" sz="4267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textruta 6"/>
          <p:cNvSpPr txBox="1">
            <a:spLocks/>
          </p:cNvSpPr>
          <p:nvPr/>
        </p:nvSpPr>
        <p:spPr>
          <a:xfrm>
            <a:off x="10955867" y="6570742"/>
            <a:ext cx="1236144" cy="287321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lIns="121917" tIns="60959" rIns="121917" bIns="60959" rtlCol="0">
            <a:spAutoFit/>
          </a:bodyPr>
          <a:lstStyle/>
          <a:p>
            <a:pPr marL="0" marR="0" lvl="0" indent="0" algn="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>
                <a:uFillTx/>
              </a:defRPr>
            </a:pPr>
            <a:r>
              <a:rPr kumimoji="0" lang="sv-SE" sz="1067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alibri"/>
                <a:ea typeface="+mn-ea"/>
                <a:cs typeface="+mn-cs"/>
              </a:rPr>
              <a:t>Image: GLOBAIA</a:t>
            </a:r>
          </a:p>
        </p:txBody>
      </p:sp>
    </p:spTree>
    <p:extLst>
      <p:ext uri="{BB962C8B-B14F-4D97-AF65-F5344CB8AC3E}">
        <p14:creationId xmlns:p14="http://schemas.microsoft.com/office/powerpoint/2010/main" val="73023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Climate Justice?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Political economy critique </a:t>
            </a:r>
            <a:r>
              <a:rPr lang="mr-IN" dirty="0" smtClean="0"/>
              <a:t>–</a:t>
            </a:r>
            <a:r>
              <a:rPr lang="en-US" dirty="0" smtClean="0"/>
              <a:t> who is responsible for climate crisis? How does capitalism create the climate crisis?</a:t>
            </a:r>
          </a:p>
          <a:p>
            <a:r>
              <a:rPr lang="en-US" dirty="0" smtClean="0"/>
              <a:t>Deep just transition </a:t>
            </a:r>
            <a:r>
              <a:rPr lang="mr-IN" dirty="0" smtClean="0"/>
              <a:t>–</a:t>
            </a:r>
            <a:r>
              <a:rPr lang="en-US" dirty="0" smtClean="0"/>
              <a:t> system change through systemic alternatives</a:t>
            </a:r>
          </a:p>
          <a:p>
            <a:r>
              <a:rPr lang="en-US" dirty="0" err="1" smtClean="0"/>
              <a:t>Recognise</a:t>
            </a:r>
            <a:r>
              <a:rPr lang="en-US" dirty="0" smtClean="0"/>
              <a:t> race, gender and class impacts of climate shocks </a:t>
            </a:r>
            <a:r>
              <a:rPr lang="mr-IN" dirty="0" smtClean="0"/>
              <a:t>–</a:t>
            </a:r>
            <a:r>
              <a:rPr lang="en-US" dirty="0" smtClean="0"/>
              <a:t> new inequalities </a:t>
            </a:r>
            <a:r>
              <a:rPr lang="mr-IN" dirty="0" smtClean="0"/>
              <a:t>–</a:t>
            </a:r>
            <a:r>
              <a:rPr lang="en-US" dirty="0" smtClean="0"/>
              <a:t> justice 1</a:t>
            </a:r>
          </a:p>
          <a:p>
            <a:r>
              <a:rPr lang="en-US" dirty="0" smtClean="0"/>
              <a:t>Human and non-human life are part of nature </a:t>
            </a:r>
            <a:r>
              <a:rPr lang="mr-IN" dirty="0" smtClean="0"/>
              <a:t>–</a:t>
            </a:r>
            <a:r>
              <a:rPr lang="en-US" dirty="0" smtClean="0"/>
              <a:t> planetary eco-system </a:t>
            </a:r>
            <a:r>
              <a:rPr lang="mr-IN" dirty="0" smtClean="0"/>
              <a:t>–</a:t>
            </a:r>
            <a:r>
              <a:rPr lang="en-US" dirty="0" smtClean="0"/>
              <a:t> justice 2</a:t>
            </a:r>
          </a:p>
          <a:p>
            <a:r>
              <a:rPr lang="en-US" dirty="0" smtClean="0"/>
              <a:t>Present and future generations </a:t>
            </a:r>
            <a:r>
              <a:rPr lang="mr-IN" dirty="0" smtClean="0"/>
              <a:t>–</a:t>
            </a:r>
            <a:r>
              <a:rPr lang="en-US" dirty="0" smtClean="0"/>
              <a:t>  inter-generational Justice 3.</a:t>
            </a:r>
          </a:p>
          <a:p>
            <a:r>
              <a:rPr lang="en-US" dirty="0" smtClean="0"/>
              <a:t>Building a powerful and independent grassroots movement </a:t>
            </a:r>
            <a:r>
              <a:rPr lang="mr-IN" dirty="0" smtClean="0"/>
              <a:t>–</a:t>
            </a:r>
            <a:r>
              <a:rPr lang="en-US" dirty="0" smtClean="0"/>
              <a:t> an alliance of forces for </a:t>
            </a:r>
            <a:r>
              <a:rPr lang="en-US" smtClean="0"/>
              <a:t>deep transformation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006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Rise of Climate Justice Forces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229" y="1690688"/>
            <a:ext cx="6886121" cy="36885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259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Conjuncture - Crisis in Neoliberalism Not Of Neoliberalism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Upswing in cycle of struggle against neoliberalism (1999) – but not deep enough in terms of counter-hegemonic shift – </a:t>
            </a:r>
            <a:r>
              <a:rPr lang="en-US" dirty="0" err="1" smtClean="0"/>
              <a:t>labour</a:t>
            </a:r>
            <a:r>
              <a:rPr lang="en-US" dirty="0" smtClean="0"/>
              <a:t> has not been able to articulate and win alternatives to neoliberalism – defensive and episodic</a:t>
            </a:r>
          </a:p>
          <a:p>
            <a:r>
              <a:rPr lang="en-US" dirty="0" smtClean="0"/>
              <a:t>Strength of capital – 2007 -2009 – capital defended gains – too big to fail – bail outs, partial </a:t>
            </a:r>
            <a:r>
              <a:rPr lang="en-US" dirty="0" err="1" smtClean="0"/>
              <a:t>nationalisation</a:t>
            </a:r>
            <a:r>
              <a:rPr lang="en-US" dirty="0" smtClean="0"/>
              <a:t> – </a:t>
            </a:r>
            <a:r>
              <a:rPr lang="en-US" dirty="0" err="1" smtClean="0"/>
              <a:t>socialising</a:t>
            </a:r>
            <a:r>
              <a:rPr lang="en-US" dirty="0" smtClean="0"/>
              <a:t> costs of crisis through austerity</a:t>
            </a:r>
          </a:p>
          <a:p>
            <a:r>
              <a:rPr lang="en-US" dirty="0" smtClean="0"/>
              <a:t>Mutation in neoliberalism – Green neoliberalism? Using </a:t>
            </a:r>
            <a:r>
              <a:rPr lang="en-US" dirty="0" err="1" smtClean="0"/>
              <a:t>valorisation</a:t>
            </a:r>
            <a:r>
              <a:rPr lang="en-US" dirty="0" smtClean="0"/>
              <a:t> of nature as fix/outlet</a:t>
            </a:r>
          </a:p>
          <a:p>
            <a:r>
              <a:rPr lang="en-US" dirty="0" smtClean="0"/>
              <a:t>Not hegemonic but supremacist and increasingly becoming authoritarian, ethno nationalist – rise of neo fascism?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53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Beyond the Conjuncture - The Crisis of Capitalist Business </a:t>
            </a:r>
            <a:r>
              <a:rPr lang="en-US" dirty="0" err="1" smtClean="0"/>
              <a:t>Civilisation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 general crises of capitalism </a:t>
            </a:r>
            <a:r>
              <a:rPr lang="mr-IN" dirty="0" smtClean="0"/>
              <a:t>–</a:t>
            </a:r>
            <a:r>
              <a:rPr lang="en-US" dirty="0" smtClean="0"/>
              <a:t> late 19</a:t>
            </a:r>
            <a:r>
              <a:rPr lang="en-US" baseline="30000" dirty="0" smtClean="0"/>
              <a:t>th</a:t>
            </a:r>
            <a:r>
              <a:rPr lang="en-US" dirty="0" smtClean="0"/>
              <a:t> C, 1929, 1973 and circa 2007 to now</a:t>
            </a:r>
          </a:p>
          <a:p>
            <a:r>
              <a:rPr lang="en-US" dirty="0" smtClean="0"/>
              <a:t>Systemic level and planetary scale  despite uneven development</a:t>
            </a:r>
          </a:p>
          <a:p>
            <a:r>
              <a:rPr lang="en-US" dirty="0" smtClean="0"/>
              <a:t>We are all ‘Americans’</a:t>
            </a:r>
          </a:p>
          <a:p>
            <a:r>
              <a:rPr lang="en-US" dirty="0" smtClean="0"/>
              <a:t>Beyond boom/bust cycles or overproduction and instabilities of </a:t>
            </a:r>
            <a:r>
              <a:rPr lang="en-US" dirty="0" err="1" smtClean="0"/>
              <a:t>financialisation</a:t>
            </a:r>
            <a:endParaRPr lang="en-US" dirty="0" smtClean="0"/>
          </a:p>
          <a:p>
            <a:r>
              <a:rPr lang="en-US" dirty="0" smtClean="0"/>
              <a:t>Inter-lock of systemic crisis tendencies – climate change, oil peak, food crisis, unstable </a:t>
            </a:r>
            <a:r>
              <a:rPr lang="en-US" dirty="0" err="1" smtClean="0"/>
              <a:t>financialised</a:t>
            </a:r>
            <a:r>
              <a:rPr lang="en-US" dirty="0" smtClean="0"/>
              <a:t> capitalism and </a:t>
            </a:r>
            <a:r>
              <a:rPr lang="en-US" dirty="0" err="1" smtClean="0"/>
              <a:t>securitisation</a:t>
            </a:r>
            <a:r>
              <a:rPr lang="en-US" dirty="0" smtClean="0"/>
              <a:t> – crisis of eco-reproduction of society</a:t>
            </a:r>
          </a:p>
          <a:p>
            <a:r>
              <a:rPr lang="en-US" dirty="0" smtClean="0"/>
              <a:t>Global transition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16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Climate Crisis As Systemic Crisis of Accumulation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Complex problem like climate change has to be located in capitalist accumulation – relationship between </a:t>
            </a:r>
            <a:r>
              <a:rPr lang="en-US" dirty="0" err="1"/>
              <a:t>conjunctural</a:t>
            </a:r>
            <a:r>
              <a:rPr lang="en-US" dirty="0"/>
              <a:t> and systemic</a:t>
            </a:r>
          </a:p>
          <a:p>
            <a:r>
              <a:rPr lang="en-US" dirty="0"/>
              <a:t>150 years of carbon extraction and fossil fuel use</a:t>
            </a:r>
          </a:p>
          <a:p>
            <a:r>
              <a:rPr lang="en-US" dirty="0"/>
              <a:t>500 years of human and eco-system destruction</a:t>
            </a:r>
          </a:p>
          <a:p>
            <a:r>
              <a:rPr lang="en-US" dirty="0"/>
              <a:t>Facing species extinction – 1 degree increase plus more</a:t>
            </a:r>
          </a:p>
          <a:p>
            <a:r>
              <a:rPr lang="en-US" dirty="0"/>
              <a:t>Capital and imperialism  the geological forces shaping planetary conditions</a:t>
            </a:r>
          </a:p>
          <a:p>
            <a:r>
              <a:rPr lang="en-US" dirty="0"/>
              <a:t>Climate shocks impact life supporting systems, recurrent</a:t>
            </a:r>
          </a:p>
          <a:p>
            <a:r>
              <a:rPr lang="en-US" dirty="0"/>
              <a:t>Inter-locks with food system,  water system crisis, </a:t>
            </a:r>
            <a:r>
              <a:rPr lang="en-US" dirty="0" smtClean="0"/>
              <a:t>resource peak, inequality</a:t>
            </a:r>
            <a:endParaRPr lang="en-US" dirty="0"/>
          </a:p>
          <a:p>
            <a:r>
              <a:rPr lang="en-US" dirty="0" err="1"/>
              <a:t>Ecocidal</a:t>
            </a:r>
            <a:r>
              <a:rPr lang="en-US" dirty="0"/>
              <a:t> logic of capitalism  - undermining planetary conditions that sustain life – crises of capitalist </a:t>
            </a:r>
            <a:r>
              <a:rPr lang="en-US" dirty="0" err="1"/>
              <a:t>civilisation</a:t>
            </a:r>
            <a:endParaRPr lang="en-US" dirty="0"/>
          </a:p>
          <a:p>
            <a:r>
              <a:rPr lang="en-US" dirty="0"/>
              <a:t>Ecocide is a materialist, historic and contextual category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8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1801" y="-8"/>
            <a:ext cx="8856132" cy="672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59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EF492-B4C1-344A-9EAC-813070442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A71E56-E71B-684D-A462-9DD9407B2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0285" y="457202"/>
            <a:ext cx="10427918" cy="5702768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4A5508-B972-B440-B5AD-5F188B0E03AF}"/>
              </a:ext>
            </a:extLst>
          </p:cNvPr>
          <p:cNvSpPr/>
          <p:nvPr/>
        </p:nvSpPr>
        <p:spPr>
          <a:xfrm>
            <a:off x="7532244" y="6214030"/>
            <a:ext cx="24689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latin typeface="Trebuchet MS" panose="020B0703020202090204" pitchFamily="34" charset="0"/>
                <a:ea typeface="+mn-ea"/>
                <a:cs typeface="+mn-cs"/>
              </a:rPr>
              <a:t>Source: WBCSD (2009)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107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536675" cy="126755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029" y="1908793"/>
            <a:ext cx="4327941" cy="214964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742" y="479426"/>
            <a:ext cx="5686515" cy="106277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07186" y="4536250"/>
            <a:ext cx="10684701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Brunel-Deck-Semibold" charset="0"/>
                <a:ea typeface="+mn-ea"/>
                <a:cs typeface="+mn-cs"/>
              </a:rPr>
              <a:t>Only 60 Years of Farming left if Soil Degradation continues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74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Climate Crisis Realities and the Global Gas Chamber - Anthropocene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UN Multilateral system has failed </a:t>
            </a:r>
            <a:r>
              <a:rPr lang="mr-IN" dirty="0" smtClean="0"/>
              <a:t>–</a:t>
            </a:r>
            <a:r>
              <a:rPr lang="en-US" dirty="0" smtClean="0"/>
              <a:t> crisis of global leadership </a:t>
            </a:r>
            <a:r>
              <a:rPr lang="mr-IN" dirty="0" smtClean="0"/>
              <a:t>–</a:t>
            </a:r>
            <a:r>
              <a:rPr lang="en-US" dirty="0" smtClean="0"/>
              <a:t> capture by carbon capital</a:t>
            </a:r>
          </a:p>
          <a:p>
            <a:r>
              <a:rPr lang="en-US" dirty="0" smtClean="0"/>
              <a:t>Science – UN report, 1.5C and closing window – 12 years to bring down carbon emissions to 45% at 2010 levels and by 2050 net zero </a:t>
            </a:r>
            <a:r>
              <a:rPr lang="mr-IN" dirty="0" smtClean="0"/>
              <a:t>–</a:t>
            </a:r>
            <a:r>
              <a:rPr lang="en-US" dirty="0" smtClean="0"/>
              <a:t> linear </a:t>
            </a:r>
          </a:p>
          <a:p>
            <a:r>
              <a:rPr lang="en-US" dirty="0" smtClean="0"/>
              <a:t> Past 4 years hottest years on record </a:t>
            </a:r>
          </a:p>
          <a:p>
            <a:r>
              <a:rPr lang="en-US" dirty="0" smtClean="0"/>
              <a:t>Extreme weather  shocks – costs, planetary zone of chaos</a:t>
            </a:r>
          </a:p>
          <a:p>
            <a:r>
              <a:rPr lang="en-US" dirty="0" smtClean="0"/>
              <a:t>200 million will be displaced in Africa alone </a:t>
            </a:r>
            <a:r>
              <a:rPr lang="mr-IN" dirty="0" smtClean="0"/>
              <a:t>–</a:t>
            </a:r>
            <a:r>
              <a:rPr lang="en-US" dirty="0" smtClean="0"/>
              <a:t> Africa heating twice the global average</a:t>
            </a:r>
          </a:p>
          <a:p>
            <a:r>
              <a:rPr lang="en-US" dirty="0" smtClean="0"/>
              <a:t>Global emissions increasing not coming down</a:t>
            </a:r>
          </a:p>
          <a:p>
            <a:r>
              <a:rPr lang="en-US" dirty="0" smtClean="0"/>
              <a:t>Energy demand increasing </a:t>
            </a:r>
            <a:r>
              <a:rPr lang="mr-IN" dirty="0" smtClean="0"/>
              <a:t>–</a:t>
            </a:r>
            <a:r>
              <a:rPr lang="en-US" dirty="0" smtClean="0"/>
              <a:t> </a:t>
            </a:r>
            <a:r>
              <a:rPr lang="en-US" dirty="0" err="1" smtClean="0"/>
              <a:t>unvirtuos</a:t>
            </a:r>
            <a:r>
              <a:rPr lang="en-US" dirty="0" smtClean="0"/>
              <a:t> cycle of consumption</a:t>
            </a:r>
          </a:p>
          <a:p>
            <a:r>
              <a:rPr lang="en-US" dirty="0" smtClean="0"/>
              <a:t>Global energy mix still dominated by coal (38%), Other non fossil fuel (36) and rest gas and oil</a:t>
            </a:r>
          </a:p>
          <a:p>
            <a:r>
              <a:rPr lang="en-US" dirty="0" smtClean="0"/>
              <a:t>Renewables not keeping up and </a:t>
            </a:r>
            <a:r>
              <a:rPr lang="en-US" dirty="0" err="1" smtClean="0"/>
              <a:t>flatlining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1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SAs Carbon Criminality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Highest carbon emitter in Africa</a:t>
            </a:r>
          </a:p>
          <a:p>
            <a:r>
              <a:rPr lang="en-US" dirty="0" smtClean="0"/>
              <a:t>Carbon intensity worse than China, India and Brazil</a:t>
            </a:r>
          </a:p>
          <a:p>
            <a:r>
              <a:rPr lang="en-US" dirty="0" smtClean="0"/>
              <a:t>Amongst the 4/5 top polluters = G20</a:t>
            </a:r>
          </a:p>
          <a:p>
            <a:r>
              <a:rPr lang="en-US" dirty="0" smtClean="0"/>
              <a:t>20 000 killed from pollution annually </a:t>
            </a:r>
            <a:r>
              <a:rPr lang="mr-IN" dirty="0" smtClean="0"/>
              <a:t>–</a:t>
            </a:r>
            <a:r>
              <a:rPr lang="en-US" dirty="0" smtClean="0"/>
              <a:t> Eskom???</a:t>
            </a:r>
          </a:p>
          <a:p>
            <a:r>
              <a:rPr lang="en-US" dirty="0" smtClean="0"/>
              <a:t>Just transition discourse is a joke</a:t>
            </a:r>
          </a:p>
          <a:p>
            <a:r>
              <a:rPr lang="en-US" dirty="0" smtClean="0"/>
              <a:t>None of the parties serious about climate crisis including recent shocks</a:t>
            </a:r>
          </a:p>
          <a:p>
            <a:r>
              <a:rPr lang="en-US" dirty="0" smtClean="0"/>
              <a:t>ANC </a:t>
            </a:r>
            <a:r>
              <a:rPr lang="mr-IN" dirty="0" smtClean="0"/>
              <a:t>–</a:t>
            </a:r>
            <a:r>
              <a:rPr lang="en-US" dirty="0" smtClean="0"/>
              <a:t> 20</a:t>
            </a:r>
            <a:r>
              <a:rPr lang="en-US" baseline="30000" dirty="0" smtClean="0"/>
              <a:t>th</a:t>
            </a:r>
            <a:r>
              <a:rPr lang="en-US" dirty="0" smtClean="0"/>
              <a:t> century </a:t>
            </a:r>
            <a:r>
              <a:rPr lang="en-US" dirty="0" err="1" smtClean="0"/>
              <a:t>industrialisation</a:t>
            </a:r>
            <a:r>
              <a:rPr lang="en-US" dirty="0" smtClean="0"/>
              <a:t>, resource nationalism, carbon centric growth (ESKOM and credit ratings)</a:t>
            </a:r>
          </a:p>
          <a:p>
            <a:r>
              <a:rPr lang="en-US" dirty="0" smtClean="0"/>
              <a:t>SA Government leaning towards 2050 for net zero!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772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01" y="1600200"/>
            <a:ext cx="3180599" cy="4876800"/>
          </a:xfrm>
        </p:spPr>
      </p:pic>
    </p:spTree>
    <p:extLst>
      <p:ext uri="{BB962C8B-B14F-4D97-AF65-F5344CB8AC3E}">
        <p14:creationId xmlns:p14="http://schemas.microsoft.com/office/powerpoint/2010/main" val="61067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Food Sovereignty in South 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/>
          </a:p>
          <a:p>
            <a:pPr marL="0" indent="0" algn="ctr">
              <a:buNone/>
            </a:pPr>
            <a:r>
              <a:rPr lang="en-ZA" dirty="0" smtClean="0"/>
              <a:t>Animation: The hidden story behind hunger</a:t>
            </a:r>
            <a:endParaRPr lang="en-ZA" dirty="0" smtClean="0">
              <a:hlinkClick r:id="rId2"/>
            </a:endParaRPr>
          </a:p>
          <a:p>
            <a:pPr marL="0" indent="0" algn="ctr">
              <a:buNone/>
            </a:pPr>
            <a:r>
              <a:rPr lang="en-ZA" dirty="0" smtClean="0">
                <a:hlinkClick r:id="rId2"/>
              </a:rPr>
              <a:t>https</a:t>
            </a:r>
            <a:r>
              <a:rPr lang="en-ZA" dirty="0">
                <a:hlinkClick r:id="rId2"/>
              </a:rPr>
              <a:t>://www.youtube.com/watch?v=AYHybn0QdYA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3609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1168</Words>
  <Application>Microsoft Office PowerPoint</Application>
  <PresentationFormat>Widescreen</PresentationFormat>
  <Paragraphs>123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ＭＳ Ｐゴシック</vt:lpstr>
      <vt:lpstr>ＭＳ Ｐゴシック</vt:lpstr>
      <vt:lpstr>Arial</vt:lpstr>
      <vt:lpstr>Brunel-Deck-Semibold</vt:lpstr>
      <vt:lpstr>Calibri</vt:lpstr>
      <vt:lpstr>Calibri Light</vt:lpstr>
      <vt:lpstr>Mangal</vt:lpstr>
      <vt:lpstr>Tahoma</vt:lpstr>
      <vt:lpstr>Times</vt:lpstr>
      <vt:lpstr>Trebuchet MS</vt:lpstr>
      <vt:lpstr>Office Theme</vt:lpstr>
      <vt:lpstr>A Climate Justice Perspective on the Climate Crisis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Extreme weather around the globe 2018/19</vt:lpstr>
      <vt:lpstr>PowerPoint Presentation</vt:lpstr>
      <vt:lpstr>PowerPoint Presentation</vt:lpstr>
      <vt:lpstr>PowerPoint Presentation</vt:lpstr>
      <vt:lpstr>PowerPoint Presentation</vt:lpstr>
      <vt:lpstr>What is Climate Justice?</vt:lpstr>
      <vt:lpstr>The Rise of Climate Justice Forces</vt:lpstr>
      <vt:lpstr>The Conjuncture - Crisis in Neoliberalism Not Of Neoliberalism</vt:lpstr>
      <vt:lpstr>Beyond the Conjuncture - The Crisis of Capitalist Business Civilisation</vt:lpstr>
      <vt:lpstr>The Climate Crisis As Systemic Crisis of Accumulation</vt:lpstr>
      <vt:lpstr>PowerPoint Presentation</vt:lpstr>
      <vt:lpstr>PowerPoint Presentation</vt:lpstr>
      <vt:lpstr>PowerPoint Presentation</vt:lpstr>
      <vt:lpstr>Climate Crisis Realities and the Global Gas Chamber - Anthropocene 2</vt:lpstr>
      <vt:lpstr>SAs Carbon Criminality</vt:lpstr>
      <vt:lpstr>PowerPoint Presentation</vt:lpstr>
      <vt:lpstr>Food Sovereignty in South Africa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Jane Cherry</cp:lastModifiedBy>
  <cp:revision>16</cp:revision>
  <dcterms:created xsi:type="dcterms:W3CDTF">2019-07-17T14:42:58Z</dcterms:created>
  <dcterms:modified xsi:type="dcterms:W3CDTF">2019-07-30T07:11:36Z</dcterms:modified>
</cp:coreProperties>
</file>